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3" r:id="rId5"/>
    <p:sldId id="262" r:id="rId6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A559-B8A3-48E1-B144-E2203567DCD5}" type="datetimeFigureOut">
              <a:rPr lang="en-ZA" smtClean="0"/>
              <a:t>2019/09/29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1CEB-5A7E-41F5-9871-787E7D45DD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88755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A559-B8A3-48E1-B144-E2203567DCD5}" type="datetimeFigureOut">
              <a:rPr lang="en-ZA" smtClean="0"/>
              <a:t>2019/09/29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1CEB-5A7E-41F5-9871-787E7D45DD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6500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A559-B8A3-48E1-B144-E2203567DCD5}" type="datetimeFigureOut">
              <a:rPr lang="en-ZA" smtClean="0"/>
              <a:t>2019/09/29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1CEB-5A7E-41F5-9871-787E7D45DD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581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A559-B8A3-48E1-B144-E2203567DCD5}" type="datetimeFigureOut">
              <a:rPr lang="en-ZA" smtClean="0"/>
              <a:t>2019/09/29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1CEB-5A7E-41F5-9871-787E7D45DD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0325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A559-B8A3-48E1-B144-E2203567DCD5}" type="datetimeFigureOut">
              <a:rPr lang="en-ZA" smtClean="0"/>
              <a:t>2019/09/29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1CEB-5A7E-41F5-9871-787E7D45DD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92543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A559-B8A3-48E1-B144-E2203567DCD5}" type="datetimeFigureOut">
              <a:rPr lang="en-ZA" smtClean="0"/>
              <a:t>2019/09/29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1CEB-5A7E-41F5-9871-787E7D45DD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26356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A559-B8A3-48E1-B144-E2203567DCD5}" type="datetimeFigureOut">
              <a:rPr lang="en-ZA" smtClean="0"/>
              <a:t>2019/09/29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1CEB-5A7E-41F5-9871-787E7D45DD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11424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A559-B8A3-48E1-B144-E2203567DCD5}" type="datetimeFigureOut">
              <a:rPr lang="en-ZA" smtClean="0"/>
              <a:t>2019/09/29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1CEB-5A7E-41F5-9871-787E7D45DD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8166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A559-B8A3-48E1-B144-E2203567DCD5}" type="datetimeFigureOut">
              <a:rPr lang="en-ZA" smtClean="0"/>
              <a:t>2019/09/29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1CEB-5A7E-41F5-9871-787E7D45DD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49884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A559-B8A3-48E1-B144-E2203567DCD5}" type="datetimeFigureOut">
              <a:rPr lang="en-ZA" smtClean="0"/>
              <a:t>2019/09/29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1CEB-5A7E-41F5-9871-787E7D45DD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493982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5A559-B8A3-48E1-B144-E2203567DCD5}" type="datetimeFigureOut">
              <a:rPr lang="en-ZA" smtClean="0"/>
              <a:t>2019/09/29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31CEB-5A7E-41F5-9871-787E7D45DD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18675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35A559-B8A3-48E1-B144-E2203567DCD5}" type="datetimeFigureOut">
              <a:rPr lang="en-ZA" smtClean="0"/>
              <a:t>2019/09/29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931CEB-5A7E-41F5-9871-787E7D45DDB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24931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vossie.ipa@gmail.com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 IPA_2014_maj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972" y="206187"/>
            <a:ext cx="2175062" cy="300766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AutoShape 1"/>
          <p:cNvSpPr>
            <a:spLocks/>
          </p:cNvSpPr>
          <p:nvPr/>
        </p:nvSpPr>
        <p:spPr bwMode="auto">
          <a:xfrm>
            <a:off x="3065930" y="758844"/>
            <a:ext cx="8727142" cy="28731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noFill/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400" b="1" dirty="0">
                <a:solidFill>
                  <a:srgbClr val="808080"/>
                </a:solidFill>
                <a:effectLst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 </a:t>
            </a:r>
            <a:endParaRPr lang="en-ZA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400" b="1" dirty="0">
                <a:solidFill>
                  <a:srgbClr val="0070C0"/>
                </a:solidFill>
                <a:effectLst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Status Update: Socio-Cultural Commission [SCC]</a:t>
            </a:r>
            <a:endParaRPr lang="en-ZA" sz="2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1400" b="1" dirty="0">
                <a:solidFill>
                  <a:srgbClr val="0070C0"/>
                </a:solidFill>
                <a:effectLst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 </a:t>
            </a:r>
            <a:endParaRPr lang="en-ZA" sz="1400" dirty="0">
              <a:solidFill>
                <a:srgbClr val="000000"/>
              </a:solidFill>
              <a:effectLst/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400" b="1" dirty="0">
                <a:solidFill>
                  <a:srgbClr val="002060"/>
                </a:solidFill>
                <a:effectLst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Portfolio: IPA Houses 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n-GB" sz="1400" b="1" dirty="0">
              <a:solidFill>
                <a:srgbClr val="0070C0"/>
              </a:solidFill>
              <a:uFill>
                <a:solidFill>
                  <a:srgbClr val="000000"/>
                </a:solidFill>
              </a:uFill>
              <a:latin typeface="Verdana" panose="020B0604030504040204" pitchFamily="34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n-GB" sz="2400" b="1" dirty="0">
                <a:solidFill>
                  <a:srgbClr val="0070C0"/>
                </a:solidFill>
                <a:effectLst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As at 29 September2019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en-GB" sz="1400" b="1" dirty="0">
              <a:solidFill>
                <a:srgbClr val="0070C0"/>
              </a:solidFill>
              <a:uFill>
                <a:solidFill>
                  <a:srgbClr val="000000"/>
                </a:solidFill>
              </a:uFill>
              <a:latin typeface="Verdana" panose="020B0604030504040204" pitchFamily="34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6" name="Picture 5" descr="C:\Users\07071721\AppData\Local\Microsoft\Windows\Temporary Internet Files\Content.Word\Houseslogo-2-draf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6060" y="3415553"/>
            <a:ext cx="3966882" cy="3576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4136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12995"/>
              </p:ext>
            </p:extLst>
          </p:nvPr>
        </p:nvGraphicFramePr>
        <p:xfrm>
          <a:off x="136339" y="141443"/>
          <a:ext cx="1192567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5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3200" dirty="0"/>
                        <a:t>IPA Hosting Book – Official IPA Houses &amp; Other Accommodation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36337" y="1097770"/>
            <a:ext cx="11925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ZA" b="1" dirty="0">
                <a:solidFill>
                  <a:prstClr val="black"/>
                </a:solidFill>
              </a:rPr>
              <a:t>The Project commenced during 2016 with Version 01 Published during April 2017</a:t>
            </a:r>
          </a:p>
          <a:p>
            <a:pPr marL="285750" indent="77788" algn="just">
              <a:buFont typeface="Courier New" panose="02070309020205020404" pitchFamily="49" charset="0"/>
              <a:buChar char="o"/>
            </a:pPr>
            <a:r>
              <a:rPr lang="en-ZA" b="1" dirty="0">
                <a:solidFill>
                  <a:prstClr val="black"/>
                </a:solidFill>
              </a:rPr>
              <a:t> Version 11 to be published during October 2019</a:t>
            </a:r>
            <a:endParaRPr lang="en-ZA" sz="1000" b="1" dirty="0">
              <a:solidFill>
                <a:prstClr val="black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851541"/>
              </p:ext>
            </p:extLst>
          </p:nvPr>
        </p:nvGraphicFramePr>
        <p:xfrm>
          <a:off x="136337" y="767663"/>
          <a:ext cx="119256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771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485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rgbClr val="FFFF00"/>
                          </a:solidFill>
                        </a:rPr>
                        <a:t>Status of Hosting Book Project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>
                          <a:solidFill>
                            <a:srgbClr val="FFFF00"/>
                          </a:solidFill>
                        </a:rPr>
                        <a:t>Completed 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620054"/>
              </p:ext>
            </p:extLst>
          </p:nvPr>
        </p:nvGraphicFramePr>
        <p:xfrm>
          <a:off x="136337" y="2108009"/>
          <a:ext cx="119256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3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1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Other IPA Accommodation Documented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226 Facilities of 18 Sections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4286821"/>
              </p:ext>
            </p:extLst>
          </p:nvPr>
        </p:nvGraphicFramePr>
        <p:xfrm>
          <a:off x="136335" y="1746463"/>
          <a:ext cx="11925674" cy="36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3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1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4246">
                <a:tc>
                  <a:txBody>
                    <a:bodyPr/>
                    <a:lstStyle/>
                    <a:p>
                      <a:r>
                        <a:rPr lang="en-ZA" dirty="0"/>
                        <a:t>Official IPA Houses &amp; Apartments Documented in the Hosting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50 Facilities of 18 Sections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042569"/>
              </p:ext>
            </p:extLst>
          </p:nvPr>
        </p:nvGraphicFramePr>
        <p:xfrm>
          <a:off x="136337" y="2478849"/>
          <a:ext cx="119256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3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1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Total IPA Facilities Documented (Official &amp; Other)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276 Facilities of 30 Sections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611111"/>
              </p:ext>
            </p:extLst>
          </p:nvPr>
        </p:nvGraphicFramePr>
        <p:xfrm>
          <a:off x="136335" y="4263034"/>
          <a:ext cx="1192567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5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66678">
                <a:tc>
                  <a:txBody>
                    <a:bodyPr/>
                    <a:lstStyle/>
                    <a:p>
                      <a:pPr algn="ctr"/>
                      <a:r>
                        <a:rPr lang="en-ZA" sz="3200" dirty="0"/>
                        <a:t>Newsletter Articles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5418922"/>
              </p:ext>
            </p:extLst>
          </p:nvPr>
        </p:nvGraphicFramePr>
        <p:xfrm>
          <a:off x="136337" y="4867014"/>
          <a:ext cx="119256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2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Articles of Sections Received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50 = 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3162669"/>
              </p:ext>
            </p:extLst>
          </p:nvPr>
        </p:nvGraphicFramePr>
        <p:xfrm>
          <a:off x="136335" y="5631175"/>
          <a:ext cx="119256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2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Articles Published Since March 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41= 82%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36336" y="5256170"/>
            <a:ext cx="710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111125">
              <a:buFont typeface="Arial" panose="020B0604020202020204" pitchFamily="34" charset="0"/>
              <a:buChar char="•"/>
            </a:pPr>
            <a:r>
              <a:rPr lang="en-ZA" b="1" dirty="0"/>
              <a:t> This aspect is fully completed with articles received from all Sections</a:t>
            </a:r>
          </a:p>
        </p:txBody>
      </p:sp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371BFDA4-99C6-41E3-8730-3BD6BDF260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904886"/>
              </p:ext>
            </p:extLst>
          </p:nvPr>
        </p:nvGraphicFramePr>
        <p:xfrm>
          <a:off x="136335" y="6030145"/>
          <a:ext cx="119256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628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2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Articles Still to be Published</a:t>
                      </a:r>
                      <a:endParaRPr lang="en-Z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  9 = 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ADCCA99E-D0F5-4AD0-BB3D-C2867ADBFF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7287970"/>
              </p:ext>
            </p:extLst>
          </p:nvPr>
        </p:nvGraphicFramePr>
        <p:xfrm>
          <a:off x="133163" y="2855698"/>
          <a:ext cx="119256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3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1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IPA Sections with Only IPA Houses/Facilities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18 x Sections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E48A9094-E1E3-426D-A376-A5D87A14C7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4040350"/>
              </p:ext>
            </p:extLst>
          </p:nvPr>
        </p:nvGraphicFramePr>
        <p:xfrm>
          <a:off x="133163" y="3223820"/>
          <a:ext cx="119256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3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1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IPA Sections with Only Other IPA Accommodation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18 x Sections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BF027BB1-2AC9-4148-AA2B-6D9C204F7AB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307797"/>
              </p:ext>
            </p:extLst>
          </p:nvPr>
        </p:nvGraphicFramePr>
        <p:xfrm>
          <a:off x="133163" y="3608763"/>
          <a:ext cx="11925674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637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619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ZA" dirty="0"/>
                        <a:t>IPA Sections with BOTH IPA Houses &amp; Other Accommodation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A" dirty="0"/>
                        <a:t>6 x Sections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791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227432"/>
              </p:ext>
            </p:extLst>
          </p:nvPr>
        </p:nvGraphicFramePr>
        <p:xfrm>
          <a:off x="136339" y="141443"/>
          <a:ext cx="1192567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5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3200" dirty="0"/>
                        <a:t>IPA Houses – Status Update of the 2016/2019 Workplan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7418346"/>
              </p:ext>
            </p:extLst>
          </p:nvPr>
        </p:nvGraphicFramePr>
        <p:xfrm>
          <a:off x="133163" y="833107"/>
          <a:ext cx="11925673" cy="590636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3242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37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6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6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1220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887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b="1" u="none" strike="noStrike" dirty="0">
                          <a:effectLst/>
                        </a:rPr>
                        <a:t>Activity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b="1" u="none" strike="noStrike" dirty="0">
                          <a:effectLst/>
                        </a:rPr>
                        <a:t>Requirement/s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b="1" u="none" strike="noStrike" dirty="0">
                          <a:effectLst/>
                        </a:rPr>
                        <a:t>Target Date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b="1" u="none" strike="noStrike" dirty="0">
                          <a:effectLst/>
                        </a:rPr>
                        <a:t>Status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600" b="1" u="none" strike="noStrike" dirty="0">
                          <a:effectLst/>
                        </a:rPr>
                        <a:t>Comments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56595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ZA" sz="1600" b="1" u="none" strike="noStrike" dirty="0">
                          <a:effectLst/>
                        </a:rPr>
                        <a:t>Workplan: Guest House Portfolio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algn="just" fontAlgn="t"/>
                      <a:r>
                        <a:rPr lang="en-ZA" sz="1600" u="none" strike="noStrike" dirty="0">
                          <a:effectLst/>
                        </a:rPr>
                        <a:t>To develop a IPA House Workplan for 2016/2019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000" algn="ctr" fontAlgn="ctr"/>
                      <a:r>
                        <a:rPr lang="en-ZA" sz="1600" u="none" strike="noStrike" dirty="0">
                          <a:effectLst/>
                        </a:rPr>
                        <a:t>End January 2016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56" marR="0" marT="0" marB="0" anchor="ctr"/>
                </a:tc>
                <a:tc>
                  <a:txBody>
                    <a:bodyPr/>
                    <a:lstStyle/>
                    <a:p>
                      <a:pPr marL="108000" algn="ctr" fontAlgn="ctr"/>
                      <a:r>
                        <a:rPr lang="en-ZA" sz="1600" b="1" u="none" strike="noStrike" dirty="0">
                          <a:effectLst/>
                        </a:rPr>
                        <a:t>Finalised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just" fontAlgn="t"/>
                      <a:r>
                        <a:rPr lang="en-ZA" sz="1600" u="none" strike="noStrike" dirty="0">
                          <a:effectLst/>
                        </a:rPr>
                        <a:t>Finalised and approved by the SCC Chairperson - January 2016 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2133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ZA" sz="1600" b="1" u="none" strike="noStrike" dirty="0">
                          <a:effectLst/>
                        </a:rPr>
                        <a:t>Procedures for IPA Houses: Review 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algn="just" fontAlgn="t"/>
                      <a:r>
                        <a:rPr lang="en-ZA" sz="1600" u="none" strike="noStrike" dirty="0">
                          <a:effectLst/>
                        </a:rPr>
                        <a:t>To review the Procedures for IPA Houses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000" algn="ctr" fontAlgn="ctr"/>
                      <a:r>
                        <a:rPr lang="en-ZA" sz="1600" u="none" strike="noStrike" dirty="0">
                          <a:effectLst/>
                        </a:rPr>
                        <a:t>2017 IWC 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56" marR="0" marT="0" marB="0" anchor="ctr"/>
                </a:tc>
                <a:tc>
                  <a:txBody>
                    <a:bodyPr/>
                    <a:lstStyle/>
                    <a:p>
                      <a:pPr marL="108000" algn="ctr" fontAlgn="ctr"/>
                      <a:r>
                        <a:rPr lang="en-ZA" sz="1600" b="1" u="none" strike="noStrike" dirty="0">
                          <a:effectLst/>
                        </a:rPr>
                        <a:t>Finalised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08000" algn="just" fontAlgn="t"/>
                      <a:r>
                        <a:rPr lang="en-ZA" sz="1600" u="none" strike="noStrike" dirty="0">
                          <a:effectLst/>
                        </a:rPr>
                        <a:t>Approved and adopted at the 2017 IWC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7733">
                <a:tc>
                  <a:txBody>
                    <a:bodyPr/>
                    <a:lstStyle/>
                    <a:p>
                      <a:pPr marL="108000" algn="just" fontAlgn="ctr"/>
                      <a:r>
                        <a:rPr lang="en-ZA" sz="1600" b="1" u="none" strike="noStrike" dirty="0">
                          <a:effectLst/>
                        </a:rPr>
                        <a:t>Procedures: Hosting Sections Meeting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algn="just" fontAlgn="t"/>
                      <a:r>
                        <a:rPr lang="en-ZA" sz="1600" u="none" strike="noStrike" dirty="0">
                          <a:effectLst/>
                        </a:rPr>
                        <a:t>To develop Procedures for Hosting Sections Meetings which is directed at standardising House Management Meetings under the ISCC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000" algn="ctr" fontAlgn="ctr"/>
                      <a:r>
                        <a:rPr lang="en-ZA" sz="1600" u="none" strike="noStrike">
                          <a:effectLst/>
                        </a:rPr>
                        <a:t>End May 2016</a:t>
                      </a:r>
                      <a:endParaRPr lang="en-ZA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56" marR="0" marT="0" marB="0" anchor="ctr"/>
                </a:tc>
                <a:tc>
                  <a:txBody>
                    <a:bodyPr/>
                    <a:lstStyle/>
                    <a:p>
                      <a:pPr marL="108000" algn="ctr" fontAlgn="ctr"/>
                      <a:r>
                        <a:rPr lang="en-ZA" sz="1600" b="1" u="none" strike="noStrike" dirty="0">
                          <a:effectLst/>
                        </a:rPr>
                        <a:t>Finalised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Approved and adopted at the 2017 IWC</a:t>
                      </a:r>
                      <a:endParaRPr kumimoji="0" lang="en-ZA" sz="16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108000" algn="just" fontAlgn="t"/>
                      <a:endParaRPr lang="en-ZA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4249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ZA" sz="1600" b="1" u="none" strike="noStrike" dirty="0">
                          <a:effectLst/>
                        </a:rPr>
                        <a:t>Agreement - Other Accommodation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algn="just" fontAlgn="t"/>
                      <a:r>
                        <a:rPr lang="en-ZA" sz="1600" u="none" strike="noStrike" dirty="0">
                          <a:effectLst/>
                        </a:rPr>
                        <a:t>In line with the Procedures for IPA Houses to develop an Agreement Template for use by Sections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000" algn="ctr" fontAlgn="ctr"/>
                      <a:r>
                        <a:rPr lang="en-ZA" sz="1600" u="none" strike="noStrike" dirty="0">
                          <a:effectLst/>
                        </a:rPr>
                        <a:t>End May 2016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56" marR="0" marT="0" marB="0" anchor="ctr"/>
                </a:tc>
                <a:tc>
                  <a:txBody>
                    <a:bodyPr/>
                    <a:lstStyle/>
                    <a:p>
                      <a:pPr marL="108000" algn="ctr" fontAlgn="ctr"/>
                      <a:r>
                        <a:rPr lang="en-ZA" sz="1600" b="1" u="none" strike="noStrike" dirty="0">
                          <a:effectLst/>
                        </a:rPr>
                        <a:t>Finalised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Finalised – October 2017</a:t>
                      </a:r>
                      <a:endParaRPr lang="en-ZA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249">
                <a:tc>
                  <a:txBody>
                    <a:bodyPr/>
                    <a:lstStyle/>
                    <a:p>
                      <a:pPr marL="108000" algn="l" fontAlgn="ctr"/>
                      <a:r>
                        <a:rPr kumimoji="0" lang="en-ZA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Hosting Section Meeting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Hosting Section Meeting to be arranged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000" algn="ctr" fontAlgn="ctr"/>
                      <a:r>
                        <a:rPr lang="en-ZA" sz="1600" u="none" strike="noStrike" dirty="0">
                          <a:effectLst/>
                        </a:rPr>
                        <a:t>End Sept 2019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56" marR="0" marT="0" marB="0" anchor="ctr"/>
                </a:tc>
                <a:tc>
                  <a:txBody>
                    <a:bodyPr/>
                    <a:lstStyle/>
                    <a:p>
                      <a:pPr marL="108000" algn="ctr" fontAlgn="ctr"/>
                      <a:r>
                        <a:rPr lang="en-ZA" sz="1600" b="1" u="none" strike="noStrike" dirty="0">
                          <a:effectLst/>
                        </a:rPr>
                        <a:t>Finalised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10800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Finalised – September 2019</a:t>
                      </a:r>
                    </a:p>
                    <a:p>
                      <a:pPr marL="10800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ZA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0800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ZA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Hosted by Section Romania</a:t>
                      </a:r>
                      <a:endParaRPr lang="en-ZA" sz="1600" b="1" i="0" u="none" strike="noStrike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79825413"/>
                  </a:ext>
                </a:extLst>
              </a:tr>
              <a:tr h="804898">
                <a:tc>
                  <a:txBody>
                    <a:bodyPr/>
                    <a:lstStyle/>
                    <a:p>
                      <a:pPr marL="108000" algn="l" fontAlgn="ctr"/>
                      <a:r>
                        <a:rPr lang="en-ZA" sz="1600" b="1" u="none" strike="noStrike" dirty="0">
                          <a:effectLst/>
                        </a:rPr>
                        <a:t>News Letter Articles: </a:t>
                      </a:r>
                      <a:br>
                        <a:rPr lang="en-ZA" sz="1600" b="1" u="none" strike="noStrike" dirty="0">
                          <a:effectLst/>
                        </a:rPr>
                      </a:br>
                      <a:r>
                        <a:rPr lang="en-ZA" sz="1600" b="1" u="none" strike="noStrike" dirty="0">
                          <a:effectLst/>
                        </a:rPr>
                        <a:t>** IPA Houses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108000" algn="l" fontAlgn="t"/>
                      <a:r>
                        <a:rPr lang="en-ZA" sz="1600" u="none" strike="noStrike" dirty="0">
                          <a:effectLst/>
                        </a:rPr>
                        <a:t>To monthly have an article about an IPA Guest House placed in the News Letter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8000" algn="ctr" fontAlgn="ctr"/>
                      <a:r>
                        <a:rPr lang="en-ZA" sz="1600" u="none" strike="noStrike" dirty="0">
                          <a:effectLst/>
                        </a:rPr>
                        <a:t>Monthly 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8956" marR="0" marT="0" marB="0" anchor="ctr"/>
                </a:tc>
                <a:tc>
                  <a:txBody>
                    <a:bodyPr/>
                    <a:lstStyle/>
                    <a:p>
                      <a:pPr marL="108000" algn="ctr" fontAlgn="ctr"/>
                      <a:r>
                        <a:rPr lang="en-ZA" sz="1600" b="1" u="none" strike="noStrike" dirty="0">
                          <a:effectLst/>
                        </a:rPr>
                        <a:t>Ongoing</a:t>
                      </a:r>
                      <a:endParaRPr lang="en-ZA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268288" indent="-160338" algn="just" fontAlgn="t">
                        <a:buFont typeface="Arial" panose="020B0604020202020204" pitchFamily="34" charset="0"/>
                        <a:buChar char="•"/>
                      </a:pPr>
                      <a:r>
                        <a:rPr lang="en-ZA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 Articles published since April 2017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575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123636" y="0"/>
          <a:ext cx="11925674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256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ZA" sz="3200" dirty="0"/>
                        <a:t>Summary of IPA Facilities per Section</a:t>
                      </a:r>
                    </a:p>
                  </a:txBody>
                  <a:tcPr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0E3BD67-8E68-4E73-B415-1FB8E9157A90}"/>
              </a:ext>
            </a:extLst>
          </p:cNvPr>
          <p:cNvGraphicFramePr>
            <a:graphicFrameLocks noGrp="1"/>
          </p:cNvGraphicFramePr>
          <p:nvPr/>
        </p:nvGraphicFramePr>
        <p:xfrm>
          <a:off x="142690" y="579120"/>
          <a:ext cx="11919323" cy="6144428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5522370">
                  <a:extLst>
                    <a:ext uri="{9D8B030D-6E8A-4147-A177-3AD203B41FA5}">
                      <a16:colId xmlns:a16="http://schemas.microsoft.com/office/drawing/2014/main" val="3592721296"/>
                    </a:ext>
                  </a:extLst>
                </a:gridCol>
                <a:gridCol w="2773678">
                  <a:extLst>
                    <a:ext uri="{9D8B030D-6E8A-4147-A177-3AD203B41FA5}">
                      <a16:colId xmlns:a16="http://schemas.microsoft.com/office/drawing/2014/main" val="4070807597"/>
                    </a:ext>
                  </a:extLst>
                </a:gridCol>
                <a:gridCol w="3623275">
                  <a:extLst>
                    <a:ext uri="{9D8B030D-6E8A-4147-A177-3AD203B41FA5}">
                      <a16:colId xmlns:a16="http://schemas.microsoft.com/office/drawing/2014/main" val="1304581403"/>
                    </a:ext>
                  </a:extLst>
                </a:gridCol>
              </a:tblGrid>
              <a:tr h="281336"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b="1" u="none" strike="noStrike" dirty="0">
                          <a:effectLst/>
                        </a:rPr>
                        <a:t>Section</a:t>
                      </a:r>
                      <a:endParaRPr lang="en-ZA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b="1" u="none" strike="noStrike">
                          <a:effectLst/>
                        </a:rPr>
                        <a:t>Official IPA Facilities</a:t>
                      </a:r>
                      <a:endParaRPr lang="en-ZA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b="1" u="none" strike="noStrike">
                          <a:effectLst/>
                        </a:rPr>
                        <a:t>Other Accommodation</a:t>
                      </a:r>
                      <a:endParaRPr lang="en-ZA" sz="1200" b="1" i="0" u="none" strike="noStrike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3151240811"/>
                  </a:ext>
                </a:extLst>
              </a:tr>
              <a:tr h="137542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 dirty="0">
                          <a:effectLst/>
                        </a:rPr>
                        <a:t>Australia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b="1" u="none" strike="noStrike">
                          <a:effectLst/>
                        </a:rPr>
                        <a:t>2</a:t>
                      </a:r>
                      <a:endParaRPr lang="en-ZA" sz="1200" b="1" i="1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b="1" u="none" strike="noStrike">
                          <a:effectLst/>
                        </a:rPr>
                        <a:t>0</a:t>
                      </a:r>
                      <a:endParaRPr lang="en-ZA" sz="1200" b="1" i="1" u="none" strike="noStrike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1530004961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Austria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b="1" u="none" strike="noStrike">
                          <a:effectLst/>
                        </a:rPr>
                        <a:t>0</a:t>
                      </a:r>
                      <a:endParaRPr lang="en-ZA" sz="1200" b="1" i="1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ZA" sz="1200" b="1" u="none" strike="noStrike">
                          <a:effectLst/>
                        </a:rPr>
                        <a:t>4</a:t>
                      </a:r>
                      <a:endParaRPr lang="en-ZA" sz="1200" b="1" i="1" u="none" strike="noStrike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3180856696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>
                          <a:effectLst/>
                        </a:rPr>
                        <a:t>Belgium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 dirty="0">
                          <a:effectLst/>
                        </a:rPr>
                        <a:t>1</a:t>
                      </a:r>
                      <a:endParaRPr lang="en-ZA" sz="1200" b="1" i="0" u="none" strike="noStrike" dirty="0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0</a:t>
                      </a:r>
                      <a:endParaRPr lang="en-ZA" sz="1200" b="1" i="0" u="none" strike="noStrike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1354442174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>
                          <a:effectLst/>
                        </a:rPr>
                        <a:t>Brazil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2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 dirty="0">
                          <a:effectLst/>
                        </a:rPr>
                        <a:t>0</a:t>
                      </a:r>
                      <a:endParaRPr lang="en-ZA" sz="1200" b="1" i="0" u="none" strike="noStrike" dirty="0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733294159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Botswana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0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1</a:t>
                      </a:r>
                      <a:endParaRPr lang="en-ZA" sz="1200" b="1" i="0" u="none" strike="noStrike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3756834886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Canada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0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20</a:t>
                      </a:r>
                      <a:endParaRPr lang="en-ZA" sz="1200" b="1" i="0" u="none" strike="noStrike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1955107546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Cyprus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0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10</a:t>
                      </a:r>
                      <a:endParaRPr lang="en-ZA" sz="1200" b="1" i="0" u="none" strike="noStrike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289123452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>
                          <a:effectLst/>
                        </a:rPr>
                        <a:t>Denmark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2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 dirty="0">
                          <a:effectLst/>
                        </a:rPr>
                        <a:t>0</a:t>
                      </a:r>
                      <a:endParaRPr lang="en-ZA" sz="1200" b="1" i="0" u="none" strike="noStrike" dirty="0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2645946482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>
                          <a:effectLst/>
                        </a:rPr>
                        <a:t>Finland 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1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 dirty="0">
                          <a:effectLst/>
                        </a:rPr>
                        <a:t>0</a:t>
                      </a:r>
                      <a:endParaRPr lang="en-ZA" sz="1200" b="1" i="0" u="none" strike="noStrike" dirty="0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703700510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>
                          <a:effectLst/>
                        </a:rPr>
                        <a:t>France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1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1</a:t>
                      </a:r>
                      <a:endParaRPr lang="en-ZA" sz="1200" b="1" i="0" u="none" strike="noStrike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3896527480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>
                          <a:effectLst/>
                        </a:rPr>
                        <a:t>Germany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13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0</a:t>
                      </a:r>
                      <a:endParaRPr lang="en-ZA" sz="1200" b="1" i="0" u="none" strike="noStrike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3975893423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>
                          <a:effectLst/>
                        </a:rPr>
                        <a:t>Greece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3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0</a:t>
                      </a:r>
                      <a:endParaRPr lang="en-ZA" sz="1200" b="1" i="0" u="none" strike="noStrike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2319618831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>
                          <a:effectLst/>
                        </a:rPr>
                        <a:t>Hungary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3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 dirty="0">
                          <a:effectLst/>
                        </a:rPr>
                        <a:t>22</a:t>
                      </a:r>
                      <a:endParaRPr lang="en-ZA" sz="1200" b="1" i="0" u="none" strike="noStrike" dirty="0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1083562835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>
                          <a:effectLst/>
                        </a:rPr>
                        <a:t>Ireland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5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 dirty="0">
                          <a:effectLst/>
                        </a:rPr>
                        <a:t>0</a:t>
                      </a:r>
                      <a:endParaRPr lang="en-ZA" sz="1200" b="1" i="0" u="none" strike="noStrike" dirty="0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3820666924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Israel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0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27</a:t>
                      </a:r>
                      <a:endParaRPr lang="en-ZA" sz="1200" b="1" i="0" u="none" strike="noStrike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3041472637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Italy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0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3</a:t>
                      </a:r>
                      <a:endParaRPr lang="en-ZA" sz="1200" b="1" i="0" u="none" strike="noStrike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3146247818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>
                          <a:effectLst/>
                        </a:rPr>
                        <a:t>Luxembourg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1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 dirty="0">
                          <a:effectLst/>
                        </a:rPr>
                        <a:t>0</a:t>
                      </a:r>
                      <a:endParaRPr lang="en-ZA" sz="1200" b="1" i="0" u="none" strike="noStrike" dirty="0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353608638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Malta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0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1</a:t>
                      </a:r>
                      <a:endParaRPr lang="en-ZA" sz="1200" b="1" i="0" u="none" strike="noStrike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354849576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l-GR" sz="1200" b="1" u="none" strike="noStrike">
                          <a:effectLst/>
                        </a:rPr>
                        <a:t>Montenegro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0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 dirty="0">
                          <a:effectLst/>
                        </a:rPr>
                        <a:t>12</a:t>
                      </a:r>
                      <a:endParaRPr lang="en-ZA" sz="1200" b="1" i="0" u="none" strike="noStrike" dirty="0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3271098470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>
                          <a:effectLst/>
                        </a:rPr>
                        <a:t>Netherlands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1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 dirty="0">
                          <a:effectLst/>
                        </a:rPr>
                        <a:t>3</a:t>
                      </a:r>
                      <a:endParaRPr lang="en-ZA" sz="1200" b="1" i="0" u="none" strike="noStrike" dirty="0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3149588112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b="1" u="none" strike="noStrike">
                          <a:effectLst/>
                        </a:rPr>
                        <a:t>New Zealand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0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 dirty="0">
                          <a:effectLst/>
                        </a:rPr>
                        <a:t>66</a:t>
                      </a:r>
                      <a:endParaRPr lang="en-ZA" sz="1200" b="1" i="0" u="none" strike="noStrike" dirty="0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2334841580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>
                          <a:effectLst/>
                        </a:rPr>
                        <a:t>Poland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0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 dirty="0">
                          <a:effectLst/>
                        </a:rPr>
                        <a:t>5</a:t>
                      </a:r>
                      <a:endParaRPr lang="en-ZA" sz="1200" b="1" i="0" u="none" strike="noStrike" dirty="0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2257250770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>
                          <a:effectLst/>
                        </a:rPr>
                        <a:t>Portugal 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4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20</a:t>
                      </a:r>
                      <a:endParaRPr lang="en-ZA" sz="1200" b="1" i="0" u="none" strike="noStrike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1614913408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>
                          <a:effectLst/>
                        </a:rPr>
                        <a:t>Romania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3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 dirty="0">
                          <a:effectLst/>
                        </a:rPr>
                        <a:t>0</a:t>
                      </a:r>
                      <a:endParaRPr lang="en-ZA" sz="1200" b="1" i="0" u="none" strike="noStrike" dirty="0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1000433445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>
                          <a:effectLst/>
                        </a:rPr>
                        <a:t>Serbia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1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0</a:t>
                      </a:r>
                      <a:endParaRPr lang="en-ZA" sz="1200" b="1" i="0" u="none" strike="noStrike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1402394030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>
                          <a:effectLst/>
                        </a:rPr>
                        <a:t>South Africa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4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 dirty="0">
                          <a:effectLst/>
                        </a:rPr>
                        <a:t>16</a:t>
                      </a:r>
                      <a:endParaRPr lang="en-ZA" sz="1200" b="1" i="0" u="none" strike="noStrike" dirty="0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3150090578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>
                          <a:effectLst/>
                        </a:rPr>
                        <a:t>Spain 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1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5</a:t>
                      </a:r>
                      <a:endParaRPr lang="en-ZA" sz="1200" b="1" i="0" u="none" strike="noStrike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4100237755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>
                          <a:effectLst/>
                        </a:rPr>
                        <a:t>Sweden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2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 dirty="0">
                          <a:effectLst/>
                        </a:rPr>
                        <a:t>0</a:t>
                      </a:r>
                      <a:endParaRPr lang="en-ZA" sz="1200" b="1" i="0" u="none" strike="noStrike" dirty="0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934386978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ro-RO" sz="1200" b="1" u="none" strike="noStrike">
                          <a:effectLst/>
                        </a:rPr>
                        <a:t>Switzerland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0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 dirty="0">
                          <a:effectLst/>
                        </a:rPr>
                        <a:t>10</a:t>
                      </a:r>
                      <a:endParaRPr lang="en-ZA" sz="1200" b="1" i="0" u="none" strike="noStrike" dirty="0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4107824485"/>
                  </a:ext>
                </a:extLst>
              </a:tr>
              <a:tr h="131290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>
                          <a:effectLst/>
                        </a:rPr>
                        <a:t>United Kingdom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0</a:t>
                      </a:r>
                      <a:endParaRPr lang="en-ZA" sz="1200" b="1" i="0" u="none" strike="noStrike">
                        <a:solidFill>
                          <a:srgbClr val="0000C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o-RO" sz="1200" b="1" u="none" strike="noStrike">
                          <a:effectLst/>
                        </a:rPr>
                        <a:t>Various Police Homes</a:t>
                      </a:r>
                      <a:endParaRPr lang="en-ZA" sz="1200" b="1" i="0" u="none" strike="noStrike">
                        <a:solidFill>
                          <a:srgbClr val="4F6228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252" marR="6252" marT="6252" marB="0" anchor="ctr"/>
                </a:tc>
                <a:extLst>
                  <a:ext uri="{0D108BD9-81ED-4DB2-BD59-A6C34878D82A}">
                    <a16:rowId xmlns:a16="http://schemas.microsoft.com/office/drawing/2014/main" val="1671653671"/>
                  </a:ext>
                </a:extLst>
              </a:tr>
              <a:tr h="125038">
                <a:tc>
                  <a:txBody>
                    <a:bodyPr/>
                    <a:lstStyle/>
                    <a:p>
                      <a:pPr algn="l" fontAlgn="b"/>
                      <a:r>
                        <a:rPr lang="en-ZA" sz="1200" b="1" u="none" strike="noStrike">
                          <a:effectLst/>
                        </a:rPr>
                        <a:t>Total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u="none" strike="noStrike">
                          <a:effectLst/>
                        </a:rPr>
                        <a:t>50</a:t>
                      </a:r>
                      <a:endParaRPr lang="en-ZA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ZA" sz="1200" b="1" u="none" strike="noStrike" dirty="0">
                          <a:effectLst/>
                        </a:rPr>
                        <a:t>226</a:t>
                      </a:r>
                      <a:endParaRPr lang="en-ZA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252" marR="6252" marT="6252" marB="0" anchor="b"/>
                </a:tc>
                <a:extLst>
                  <a:ext uri="{0D108BD9-81ED-4DB2-BD59-A6C34878D82A}">
                    <a16:rowId xmlns:a16="http://schemas.microsoft.com/office/drawing/2014/main" val="16808870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54971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"/>
          <p:cNvSpPr>
            <a:spLocks/>
          </p:cNvSpPr>
          <p:nvPr/>
        </p:nvSpPr>
        <p:spPr bwMode="auto">
          <a:xfrm>
            <a:off x="374442" y="329866"/>
            <a:ext cx="11443116" cy="287319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noFill/>
            <a:prstDash val="solid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0" vert="horz" wrap="square" lIns="0" tIns="0" rIns="0" bIns="0" anchor="t" anchorCtr="0" upright="1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80808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 </a:t>
            </a:r>
            <a:endParaRPr kumimoji="0" lang="en-ZA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>
                <a:solidFill>
                  <a:srgbClr val="000000"/>
                </a:solidFill>
              </a:uFill>
              <a:latin typeface="Helvetica" panose="020B0604020202020204" pitchFamily="34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Thanking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b="1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he International President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SCC Chairperson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IEB Members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The IAC Personnel and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b="1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A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ll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Sections for their contributions,  support and guidance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GB" sz="2400" b="1" dirty="0">
              <a:solidFill>
                <a:srgbClr val="0070C0"/>
              </a:solidFill>
              <a:uFill>
                <a:solidFill>
                  <a:srgbClr val="000000"/>
                </a:solidFill>
              </a:uFill>
              <a:latin typeface="Verdana" panose="020B0604030504040204" pitchFamily="34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 panose="020B0604030504040204" pitchFamily="34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GB" sz="2400" b="1" dirty="0">
              <a:solidFill>
                <a:srgbClr val="0070C0"/>
              </a:solidFill>
              <a:uFill>
                <a:solidFill>
                  <a:srgbClr val="000000"/>
                </a:solidFill>
              </a:uFill>
              <a:latin typeface="Verdana" panose="020B0604030504040204" pitchFamily="34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R="0" lvl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H (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Vossie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) Vos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SCC Member responsible for IPA Houses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GB" sz="2400" b="1" i="1" u="sng" dirty="0">
                <a:solidFill>
                  <a:srgbClr val="0070C0"/>
                </a:solidFill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Arial Unicode MS" panose="020B0604020202020204" pitchFamily="34" charset="-128"/>
                <a:cs typeface="Times New Roman" panose="02020603050405020304" pitchFamily="18" charset="0"/>
                <a:hlinkClick r:id="rId2"/>
              </a:rPr>
              <a:t>vossie.ipa@gmail.com</a:t>
            </a:r>
            <a:endParaRPr lang="en-GB" sz="2400" b="1" i="1" u="sng" dirty="0">
              <a:solidFill>
                <a:srgbClr val="0070C0"/>
              </a:solidFill>
              <a:uFill>
                <a:solidFill>
                  <a:srgbClr val="000000"/>
                </a:solidFill>
              </a:uFill>
              <a:latin typeface="Verdana" panose="020B0604030504040204" pitchFamily="34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 panose="020B0604030504040204" pitchFamily="34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b="1" dirty="0">
              <a:solidFill>
                <a:srgbClr val="0070C0"/>
              </a:solidFill>
              <a:uFill>
                <a:solidFill>
                  <a:srgbClr val="000000"/>
                </a:solidFill>
              </a:uFill>
              <a:latin typeface="Verdana" panose="020B0604030504040204" pitchFamily="34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>
                  <a:solidFill>
                    <a:srgbClr val="000000"/>
                  </a:solidFill>
                </a:uFill>
                <a:latin typeface="Verdana" panose="020B0604030504040204" pitchFamily="34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 </a:t>
            </a:r>
            <a:endParaRPr kumimoji="0" lang="en-GB" sz="14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>
                <a:solidFill>
                  <a:srgbClr val="000000"/>
                </a:solidFill>
              </a:uFill>
              <a:latin typeface="Verdana" panose="020B0604030504040204" pitchFamily="34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</p:txBody>
      </p:sp>
      <p:pic>
        <p:nvPicPr>
          <p:cNvPr id="6" name="Picture 5" descr="C:\Users\07071721\AppData\Local\Microsoft\Windows\Temporary Internet Files\Content.Word\Houseslogo-2-draft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2193" y="3090334"/>
            <a:ext cx="3966882" cy="3576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55491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439</Words>
  <Application>Microsoft Office PowerPoint</Application>
  <PresentationFormat>Widescreen</PresentationFormat>
  <Paragraphs>182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Arial Unicode MS</vt:lpstr>
      <vt:lpstr>Calibri</vt:lpstr>
      <vt:lpstr>Calibri Light</vt:lpstr>
      <vt:lpstr>Courier New</vt:lpstr>
      <vt:lpstr>Helvetica</vt:lpstr>
      <vt:lpstr>Times New Roman</vt:lpstr>
      <vt:lpstr>Verdana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Vossie (Hendrik) Vos</dc:creator>
  <cp:lastModifiedBy>Ruan Azelda Vos</cp:lastModifiedBy>
  <cp:revision>23</cp:revision>
  <cp:lastPrinted>2019-05-21T06:56:56Z</cp:lastPrinted>
  <dcterms:created xsi:type="dcterms:W3CDTF">2017-01-14T06:53:46Z</dcterms:created>
  <dcterms:modified xsi:type="dcterms:W3CDTF">2019-09-29T09:54:52Z</dcterms:modified>
</cp:coreProperties>
</file>